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Play"/>
      <p:regular r:id="rId18"/>
      <p:bold r:id="rId19"/>
    </p:embeddedFont>
    <p:embeddedFont>
      <p:font typeface="Montserrat"/>
      <p:regular r:id="rId20"/>
      <p:bold r:id="rId21"/>
      <p:italic r:id="rId22"/>
      <p:boldItalic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c/3AclPs9GMNn43cK2JIqrCT1v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up Sharm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RobotoMon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customschemas.google.com/relationships/presentationmetadata" Target="meta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bold.fntdata"/><Relationship Id="rId18" Type="http://schemas.openxmlformats.org/officeDocument/2006/relationships/font" Target="fonts/Play-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10T04:58:03.205">
    <p:pos x="6000" y="0"/>
    <p:text>http://wiki.dreamrunner.org/public_html/Embedded-System/Linux-Device-Tree.html</p:text>
    <p:extLst>
      <p:ext uri="{C676402C-5697-4E1C-873F-D02D1690AC5C}">
        <p15:threadingInfo timeZoneBias="0"/>
      </p:ext>
      <p:ext uri="http://customooxmlschemas.google.com/">
        <go:slidesCustomData xmlns:go="http://customooxmlschemas.google.com/" commentPostId="AAABTD-5s5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6ed035664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 name="Google Shape;33;g26ed0356641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CA">
                <a:solidFill>
                  <a:schemeClr val="dk1"/>
                </a:solidFill>
              </a:rPr>
              <a:t>All right so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efab7b49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Every week, our team met on Zoom to sync up, where we not only discussed progress but also shared code snippets to tackle challenges together. Whenever I had doubts, I turned to our community on Discord, which has been incredibly supportive. Even today, they continue to offer valuable help and guidance. Their support was crucial in overcoming my initial fears, which stemmed from my lack of experience and knowledge.I would like to thanks my mentors …….</a:t>
            </a:r>
            <a:endParaRPr/>
          </a:p>
        </p:txBody>
      </p:sp>
      <p:sp>
        <p:nvSpPr>
          <p:cNvPr id="98" name="Google Shape;98;g2eefab7b49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1daceaf4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1daceaf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Through my involvement in the Linux Kernel development process, I gained the skills and experience necessary to apply for and be selected for GSoC 2023. Following my work on the Linux Kernel Mentorship Program (LKMP) and my GSoC project, I received offers from several companies. This journey has allowed me to turn my passion and hobby into a full-time career.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fddda939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27fddda939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2f1daceaf4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CA">
                <a:solidFill>
                  <a:schemeClr val="dk1"/>
                </a:solidFill>
              </a:rPr>
              <a:t>hello everyone my name is Anup a open source developer and today i will be talking about How LFX mentorship helped me to being a full time kernel developer. </a:t>
            </a:r>
            <a:endParaRPr/>
          </a:p>
        </p:txBody>
      </p:sp>
      <p:sp>
        <p:nvSpPr>
          <p:cNvPr id="37" name="Google Shape;37;g2f1daceaf4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solidFill>
                  <a:schemeClr val="dk1"/>
                </a:solidFill>
              </a:rPr>
              <a:t>My passion for electronics and  computers started at a very young age. Soon after I got my first computer, I started writing low-level codes, experimenting with microcontrollers and sensors which eventually turned my iterations into projects.</a:t>
            </a:r>
            <a:endParaRPr/>
          </a:p>
        </p:txBody>
      </p:sp>
      <p:sp>
        <p:nvSpPr>
          <p:cNvPr id="43" name="Google Shape;4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eeed36625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solidFill>
                  <a:schemeClr val="dk1"/>
                </a:solidFill>
              </a:rPr>
              <a:t>And very offen, in my free time…You will also find me, mentoring students, specially rural kids in India, and I have been doing this from past several year in collaboration with various org like IEEE. </a:t>
            </a:r>
            <a:endParaRPr/>
          </a:p>
        </p:txBody>
      </p:sp>
      <p:sp>
        <p:nvSpPr>
          <p:cNvPr id="53" name="Google Shape;53;g2eeed36625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1daceaf4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solidFill>
                  <a:schemeClr val="dk1"/>
                </a:solidFill>
              </a:rPr>
              <a:t>However,  when as a junior developer like me think of start working on a open source project often large project. The code base can feel quite big and this is what it feels like to navigate it,, you're going through a infinite stairs and you know what to find but you really don't know how long it will take and to where you get, eventually and you might end up </a:t>
            </a:r>
            <a:endParaRPr/>
          </a:p>
        </p:txBody>
      </p:sp>
      <p:sp>
        <p:nvSpPr>
          <p:cNvPr id="64" name="Google Shape;64;g2f1daceaf4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fddda939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in something like this you juggling through many thoughts,,,,. </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71" name="Google Shape;71;g27fddda939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1daceaf4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So when I started with LFX mentorship this were few of the challenges that I faced: </a:t>
            </a:r>
            <a:br>
              <a:rPr lang="en-CA"/>
            </a:br>
            <a:r>
              <a:rPr lang="en-CA"/>
              <a:t>As it was my first time into open source contribution </a:t>
            </a:r>
            <a:endParaRPr/>
          </a:p>
          <a:p>
            <a:pPr indent="0" lvl="0" marL="0" rtl="0" algn="l">
              <a:spcBef>
                <a:spcPts val="0"/>
              </a:spcBef>
              <a:spcAft>
                <a:spcPts val="0"/>
              </a:spcAft>
              <a:buClr>
                <a:schemeClr val="dk1"/>
              </a:buClr>
              <a:buSzPts val="1100"/>
              <a:buFont typeface="Arial"/>
              <a:buNone/>
            </a:pPr>
            <a:r>
              <a:rPr lang="en-CA"/>
              <a:t>I felt that I will not be able to complete the project.</a:t>
            </a:r>
            <a:endParaRPr/>
          </a:p>
          <a:p>
            <a:pPr indent="0" lvl="0" marL="0" rtl="0" algn="l">
              <a:spcBef>
                <a:spcPts val="0"/>
              </a:spcBef>
              <a:spcAft>
                <a:spcPts val="0"/>
              </a:spcAft>
              <a:buSzPts val="1100"/>
              <a:buNone/>
            </a:pPr>
            <a:r>
              <a:rPr lang="en-CA"/>
              <a:t>The project and the workflow was completely new to me and I got scared.</a:t>
            </a:r>
            <a:endParaRPr/>
          </a:p>
          <a:p>
            <a:pPr indent="0" lvl="0" marL="0" rtl="0" algn="l">
              <a:spcBef>
                <a:spcPts val="0"/>
              </a:spcBef>
              <a:spcAft>
                <a:spcPts val="0"/>
              </a:spcAft>
              <a:buSzPts val="1100"/>
              <a:buNone/>
            </a:pPr>
            <a:r>
              <a:rPr lang="en-CA"/>
              <a:t>Often hear from people, Linux Kernel contribution is tough.</a:t>
            </a:r>
            <a:endParaRPr/>
          </a:p>
          <a:p>
            <a:pPr indent="0" lvl="0" marL="0" rtl="0" algn="l">
              <a:spcBef>
                <a:spcPts val="0"/>
              </a:spcBef>
              <a:spcAft>
                <a:spcPts val="0"/>
              </a:spcAft>
              <a:buSzPts val="1100"/>
              <a:buNone/>
            </a:pPr>
            <a:r>
              <a:rPr lang="en-CA"/>
              <a:t>Understanding the kernel internals and finding the subsystem to contribute was a greatest challenge for me.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77" name="Google Shape;77;g2f1daceaf4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eed36625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Thats where I </a:t>
            </a:r>
            <a:r>
              <a:rPr lang="en-CA"/>
              <a:t>started</a:t>
            </a:r>
            <a:r>
              <a:rPr lang="en-CA"/>
              <a:t> looking at DT binding. So, a device tree is a tree data structure and language for describing hardware. What it does do is provide a language for decoupling the hardware configuration from the board and device driver support in the Linux kernel.  Using it allows board and device support to become data driven; to make setup decisions based on data passed into the kernel instead of on per-machine hard coded selections. </a:t>
            </a:r>
            <a:r>
              <a:rPr lang="en-CA"/>
              <a:t>Explaining</a:t>
            </a:r>
            <a:r>
              <a:rPr lang="en-CA"/>
              <a:t> the diagrams </a:t>
            </a:r>
            <a:endParaRPr/>
          </a:p>
        </p:txBody>
      </p:sp>
      <p:sp>
        <p:nvSpPr>
          <p:cNvPr id="83" name="Google Shape;83;g2eeed36625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1daceaf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f1dacea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Once you have the DTS file, the next step is to compile it into a binary device tree blob (</a:t>
            </a:r>
            <a:r>
              <a:rPr lang="en-CA">
                <a:solidFill>
                  <a:srgbClr val="188038"/>
                </a:solidFill>
                <a:latin typeface="Roboto Mono"/>
                <a:ea typeface="Roboto Mono"/>
                <a:cs typeface="Roboto Mono"/>
                <a:sym typeface="Roboto Mono"/>
              </a:rPr>
              <a:t>*.dtb</a:t>
            </a:r>
            <a:r>
              <a:rPr lang="en-CA">
                <a:solidFill>
                  <a:schemeClr val="dk1"/>
                </a:solidFill>
              </a:rPr>
              <a:t>) file. The compilation process involves using the Device Tree Compiler (dtc) tool provided with the Linux kernel source code. If you want to perform a standalone compilation of your device tree and generate the blob file to be deployed on your Linux distribution, you need to use the DTC tool and the </a:t>
            </a:r>
            <a:r>
              <a:rPr lang="en-CA">
                <a:solidFill>
                  <a:srgbClr val="188038"/>
                </a:solidFill>
                <a:latin typeface="Roboto Mono"/>
                <a:ea typeface="Roboto Mono"/>
                <a:cs typeface="Roboto Mono"/>
                <a:sym typeface="Roboto Mono"/>
              </a:rPr>
              <a:t>make</a:t>
            </a:r>
            <a:r>
              <a:rPr lang="en-CA">
                <a:solidFill>
                  <a:schemeClr val="dk1"/>
                </a:solidFill>
              </a:rPr>
              <a:t> command, as shown in the command below. If you're working with a bootloader (like U-Boot), you can load the compiled </a:t>
            </a:r>
            <a:r>
              <a:rPr lang="en-CA">
                <a:solidFill>
                  <a:srgbClr val="188038"/>
                </a:solidFill>
                <a:latin typeface="Roboto Mono"/>
                <a:ea typeface="Roboto Mono"/>
                <a:cs typeface="Roboto Mono"/>
                <a:sym typeface="Roboto Mono"/>
              </a:rPr>
              <a:t>.dtb</a:t>
            </a:r>
            <a:r>
              <a:rPr lang="en-CA">
                <a:solidFill>
                  <a:schemeClr val="dk1"/>
                </a:solidFill>
              </a:rPr>
              <a:t> file as part of the boot process.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g26ed0356641_1_8"/>
          <p:cNvSpPr/>
          <p:nvPr/>
        </p:nvSpPr>
        <p:spPr>
          <a:xfrm>
            <a:off x="0" y="0"/>
            <a:ext cx="12192000" cy="6858000"/>
          </a:xfrm>
          <a:prstGeom prst="rect">
            <a:avLst/>
          </a:prstGeom>
          <a:gradFill>
            <a:gsLst>
              <a:gs pos="0">
                <a:srgbClr val="000000">
                  <a:alpha val="89803"/>
                </a:srgbClr>
              </a:gs>
              <a:gs pos="100000">
                <a:srgbClr val="000000">
                  <a:alpha val="0"/>
                </a:srgbClr>
              </a:gs>
            </a:gsLst>
            <a:path path="circle">
              <a:fillToRect b="50%" l="50%" r="50%" t="50%"/>
            </a:path>
            <a:tileRect/>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 name="Google Shape;11;g26ed0356641_1_8"/>
          <p:cNvSpPr txBox="1"/>
          <p:nvPr>
            <p:ph idx="12" type="sldNum"/>
          </p:nvPr>
        </p:nvSpPr>
        <p:spPr>
          <a:xfrm>
            <a:off x="11473555" y="6320975"/>
            <a:ext cx="41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2" name="Google Shape;12;g26ed0356641_1_8"/>
          <p:cNvPicPr preferRelativeResize="0"/>
          <p:nvPr/>
        </p:nvPicPr>
        <p:blipFill rotWithShape="1">
          <a:blip r:embed="rId3">
            <a:alphaModFix/>
          </a:blip>
          <a:srcRect b="0" l="0" r="0" t="0"/>
          <a:stretch/>
        </p:blipFill>
        <p:spPr>
          <a:xfrm>
            <a:off x="2468612" y="971550"/>
            <a:ext cx="7254775" cy="49148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7"/>
          <p:cNvSpPr/>
          <p:nvPr/>
        </p:nvSpPr>
        <p:spPr>
          <a:xfrm>
            <a:off x="0" y="0"/>
            <a:ext cx="12192000" cy="6858000"/>
          </a:xfrm>
          <a:prstGeom prst="rect">
            <a:avLst/>
          </a:prstGeom>
          <a:gradFill>
            <a:gsLst>
              <a:gs pos="0">
                <a:srgbClr val="000000">
                  <a:alpha val="89803"/>
                </a:srgbClr>
              </a:gs>
              <a:gs pos="100000">
                <a:srgbClr val="000000">
                  <a:alpha val="0"/>
                </a:srgbClr>
              </a:gs>
            </a:gsLst>
            <a:path path="circle">
              <a:fillToRect b="50%" l="50%" r="50%" t="50%"/>
            </a:path>
            <a:tileRect/>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7"/>
          <p:cNvSpPr txBox="1"/>
          <p:nvPr>
            <p:ph type="ctrTitle"/>
          </p:nvPr>
        </p:nvSpPr>
        <p:spPr>
          <a:xfrm>
            <a:off x="1134209" y="1755410"/>
            <a:ext cx="10158046" cy="2387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 type="subTitle"/>
          </p:nvPr>
        </p:nvSpPr>
        <p:spPr>
          <a:xfrm>
            <a:off x="1134209" y="4235085"/>
            <a:ext cx="10158046" cy="16557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black and white logo&#10;&#10;Description automatically generated" id="17" name="Google Shape;17;p7"/>
          <p:cNvPicPr preferRelativeResize="0"/>
          <p:nvPr/>
        </p:nvPicPr>
        <p:blipFill rotWithShape="1">
          <a:blip r:embed="rId3">
            <a:alphaModFix/>
          </a:blip>
          <a:srcRect b="0" l="0" r="0" t="0"/>
          <a:stretch/>
        </p:blipFill>
        <p:spPr>
          <a:xfrm>
            <a:off x="1134209" y="343962"/>
            <a:ext cx="6128683" cy="1246382"/>
          </a:xfrm>
          <a:prstGeom prst="rect">
            <a:avLst/>
          </a:prstGeom>
          <a:noFill/>
          <a:ln>
            <a:noFill/>
          </a:ln>
        </p:spPr>
      </p:pic>
      <p:sp>
        <p:nvSpPr>
          <p:cNvPr id="18" name="Google Shape;18;p7"/>
          <p:cNvSpPr txBox="1"/>
          <p:nvPr>
            <p:ph idx="12" type="sldNum"/>
          </p:nvPr>
        </p:nvSpPr>
        <p:spPr>
          <a:xfrm>
            <a:off x="11473555" y="6320975"/>
            <a:ext cx="41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8"/>
          <p:cNvSpPr/>
          <p:nvPr/>
        </p:nvSpPr>
        <p:spPr>
          <a:xfrm>
            <a:off x="0" y="1123950"/>
            <a:ext cx="12192000" cy="5752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8"/>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000"/>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 type="body"/>
          </p:nvPr>
        </p:nvSpPr>
        <p:spPr>
          <a:xfrm>
            <a:off x="838200" y="1476375"/>
            <a:ext cx="10515600" cy="5170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black and white logo&#10;&#10;Description automatically generated" id="23" name="Google Shape;23;p8"/>
          <p:cNvPicPr preferRelativeResize="0"/>
          <p:nvPr/>
        </p:nvPicPr>
        <p:blipFill rotWithShape="1">
          <a:blip r:embed="rId3">
            <a:alphaModFix/>
          </a:blip>
          <a:srcRect b="0" l="0" r="0" t="0"/>
          <a:stretch/>
        </p:blipFill>
        <p:spPr>
          <a:xfrm>
            <a:off x="8725425" y="235426"/>
            <a:ext cx="3291825" cy="669450"/>
          </a:xfrm>
          <a:prstGeom prst="rect">
            <a:avLst/>
          </a:prstGeom>
          <a:noFill/>
          <a:ln>
            <a:noFill/>
          </a:ln>
        </p:spPr>
      </p:pic>
      <p:sp>
        <p:nvSpPr>
          <p:cNvPr id="24" name="Google Shape;24;p8"/>
          <p:cNvSpPr txBox="1"/>
          <p:nvPr>
            <p:ph idx="12" type="sldNum"/>
          </p:nvPr>
        </p:nvSpPr>
        <p:spPr>
          <a:xfrm>
            <a:off x="11473555" y="6320975"/>
            <a:ext cx="41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9"/>
          <p:cNvSpPr txBox="1"/>
          <p:nvPr>
            <p:ph idx="12" type="sldNum"/>
          </p:nvPr>
        </p:nvSpPr>
        <p:spPr>
          <a:xfrm>
            <a:off x="11473555" y="6320975"/>
            <a:ext cx="41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p:nvPr/>
        </p:nvSpPr>
        <p:spPr>
          <a:xfrm>
            <a:off x="0" y="0"/>
            <a:ext cx="12192000" cy="6858000"/>
          </a:xfrm>
          <a:prstGeom prst="rect">
            <a:avLst/>
          </a:prstGeom>
          <a:gradFill>
            <a:gsLst>
              <a:gs pos="0">
                <a:srgbClr val="000000">
                  <a:alpha val="89803"/>
                </a:srgbClr>
              </a:gs>
              <a:gs pos="100000">
                <a:srgbClr val="000000">
                  <a:alpha val="0"/>
                </a:srgbClr>
              </a:gs>
            </a:gsLst>
            <a:path path="circle">
              <a:fillToRect b="50%" l="50%" r="50%" t="50%"/>
            </a:path>
            <a:tileRect/>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6"/>
          <p:cNvSpPr txBox="1"/>
          <p:nvPr>
            <p:ph idx="12" type="sldNum"/>
          </p:nvPr>
        </p:nvSpPr>
        <p:spPr>
          <a:xfrm>
            <a:off x="11473555" y="6320975"/>
            <a:ext cx="41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descr="A black and white logo&#10;&#10;Description automatically generated" id="30" name="Google Shape;30;p6"/>
          <p:cNvPicPr preferRelativeResize="0"/>
          <p:nvPr/>
        </p:nvPicPr>
        <p:blipFill rotWithShape="1">
          <a:blip r:embed="rId3">
            <a:alphaModFix/>
          </a:blip>
          <a:srcRect b="0" l="0" r="0" t="0"/>
          <a:stretch/>
        </p:blipFill>
        <p:spPr>
          <a:xfrm>
            <a:off x="718040" y="2094384"/>
            <a:ext cx="10705529" cy="21771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
          <p:cNvSpPr txBox="1"/>
          <p:nvPr>
            <p:ph idx="1" type="body"/>
          </p:nvPr>
        </p:nvSpPr>
        <p:spPr>
          <a:xfrm>
            <a:off x="838200" y="1825625"/>
            <a:ext cx="10515600" cy="42877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5"/>
          <p:cNvSpPr txBox="1"/>
          <p:nvPr>
            <p:ph idx="12" type="sldNum"/>
          </p:nvPr>
        </p:nvSpPr>
        <p:spPr>
          <a:xfrm>
            <a:off x="10937630" y="6356350"/>
            <a:ext cx="41616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jpg"/><Relationship Id="rId6" Type="http://schemas.openxmlformats.org/officeDocument/2006/relationships/image" Target="../media/image6.jpg"/><Relationship Id="rId7" Type="http://schemas.openxmlformats.org/officeDocument/2006/relationships/image" Target="../media/image5.jpg"/><Relationship Id="rId8"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eefab7b498_0_6"/>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CA">
                <a:latin typeface="Montserrat"/>
                <a:ea typeface="Montserrat"/>
                <a:cs typeface="Montserrat"/>
                <a:sym typeface="Montserrat"/>
              </a:rPr>
              <a:t>$Grep “My Mentoring Experience”</a:t>
            </a:r>
            <a:endParaRPr>
              <a:latin typeface="Montserrat"/>
              <a:ea typeface="Montserrat"/>
              <a:cs typeface="Montserrat"/>
              <a:sym typeface="Montserrat"/>
            </a:endParaRPr>
          </a:p>
        </p:txBody>
      </p:sp>
      <p:sp>
        <p:nvSpPr>
          <p:cNvPr id="101" name="Google Shape;101;g2eefab7b498_0_6"/>
          <p:cNvSpPr txBox="1"/>
          <p:nvPr>
            <p:ph idx="1" type="body"/>
          </p:nvPr>
        </p:nvSpPr>
        <p:spPr>
          <a:xfrm>
            <a:off x="6515600" y="1334375"/>
            <a:ext cx="5245200" cy="5165700"/>
          </a:xfrm>
          <a:prstGeom prst="rect">
            <a:avLst/>
          </a:prstGeom>
          <a:noFill/>
          <a:ln>
            <a:noFill/>
          </a:ln>
        </p:spPr>
        <p:txBody>
          <a:bodyPr anchorCtr="0" anchor="t" bIns="45700" lIns="91425" spcFirstLastPara="1" rIns="91425" wrap="square" tIns="45700">
            <a:normAutofit fontScale="77500"/>
          </a:bodyPr>
          <a:lstStyle/>
          <a:p>
            <a:pPr indent="-50800" lvl="0" marL="228600" rtl="0" algn="l">
              <a:lnSpc>
                <a:spcPct val="150000"/>
              </a:lnSpc>
              <a:spcBef>
                <a:spcPts val="0"/>
              </a:spcBef>
              <a:spcAft>
                <a:spcPts val="0"/>
              </a:spcAft>
              <a:buClr>
                <a:schemeClr val="dk1"/>
              </a:buClr>
              <a:buSzPct val="109677"/>
              <a:buNone/>
            </a:pPr>
            <a:r>
              <a:rPr b="1" lang="en-CA" sz="2552">
                <a:latin typeface="Montserrat"/>
                <a:ea typeface="Montserrat"/>
                <a:cs typeface="Montserrat"/>
                <a:sym typeface="Montserrat"/>
              </a:rPr>
              <a:t>LFX Mentors</a:t>
            </a:r>
            <a:endParaRPr b="1" sz="2552">
              <a:latin typeface="Montserrat"/>
              <a:ea typeface="Montserrat"/>
              <a:cs typeface="Montserrat"/>
              <a:sym typeface="Montserrat"/>
            </a:endParaRPr>
          </a:p>
          <a:p>
            <a:pPr indent="-50800" lvl="0" marL="228600" rtl="0" algn="l">
              <a:lnSpc>
                <a:spcPct val="150000"/>
              </a:lnSpc>
              <a:spcBef>
                <a:spcPts val="0"/>
              </a:spcBef>
              <a:spcAft>
                <a:spcPts val="0"/>
              </a:spcAft>
              <a:buClr>
                <a:schemeClr val="dk1"/>
              </a:buClr>
              <a:buSzPct val="127272"/>
              <a:buNone/>
            </a:pPr>
            <a:r>
              <a:rPr lang="en-CA" sz="2200">
                <a:latin typeface="Montserrat"/>
                <a:ea typeface="Montserrat"/>
                <a:cs typeface="Montserrat"/>
                <a:sym typeface="Montserrat"/>
              </a:rPr>
              <a:t>• I was mentored by  Shuah Khan, Linux fellow and maintainer.</a:t>
            </a:r>
            <a:br>
              <a:rPr lang="en-CA" sz="2200">
                <a:latin typeface="Montserrat"/>
                <a:ea typeface="Montserrat"/>
                <a:cs typeface="Montserrat"/>
                <a:sym typeface="Montserrat"/>
              </a:rPr>
            </a:br>
            <a:endParaRPr sz="2200">
              <a:latin typeface="Montserrat"/>
              <a:ea typeface="Montserrat"/>
              <a:cs typeface="Montserrat"/>
              <a:sym typeface="Montserrat"/>
            </a:endParaRPr>
          </a:p>
          <a:p>
            <a:pPr indent="-50800" lvl="0" marL="228600" rtl="0" algn="l">
              <a:lnSpc>
                <a:spcPct val="150000"/>
              </a:lnSpc>
              <a:spcBef>
                <a:spcPts val="0"/>
              </a:spcBef>
              <a:spcAft>
                <a:spcPts val="0"/>
              </a:spcAft>
              <a:buClr>
                <a:schemeClr val="dk1"/>
              </a:buClr>
              <a:buSzPct val="127272"/>
              <a:buNone/>
            </a:pPr>
            <a:r>
              <a:rPr lang="en-CA" sz="2200">
                <a:latin typeface="Montserrat"/>
                <a:ea typeface="Montserrat"/>
                <a:cs typeface="Montserrat"/>
                <a:sym typeface="Montserrat"/>
              </a:rPr>
              <a:t>• Also mentored by   Himadri Chhaya-Shailesh, Linux kernel contributor</a:t>
            </a:r>
            <a:endParaRPr sz="2200">
              <a:latin typeface="Montserrat"/>
              <a:ea typeface="Montserrat"/>
              <a:cs typeface="Montserrat"/>
              <a:sym typeface="Montserrat"/>
            </a:endParaRPr>
          </a:p>
          <a:p>
            <a:pPr indent="-50800" lvl="0" marL="228600" rtl="0" algn="l">
              <a:lnSpc>
                <a:spcPct val="150000"/>
              </a:lnSpc>
              <a:spcBef>
                <a:spcPts val="0"/>
              </a:spcBef>
              <a:spcAft>
                <a:spcPts val="0"/>
              </a:spcAft>
              <a:buClr>
                <a:schemeClr val="dk1"/>
              </a:buClr>
              <a:buSzPct val="127272"/>
              <a:buNone/>
            </a:pPr>
            <a:r>
              <a:t/>
            </a:r>
            <a:endParaRPr sz="2200">
              <a:latin typeface="Montserrat"/>
              <a:ea typeface="Montserrat"/>
              <a:cs typeface="Montserrat"/>
              <a:sym typeface="Montserrat"/>
            </a:endParaRPr>
          </a:p>
          <a:p>
            <a:pPr indent="-50800" lvl="0" marL="228600" rtl="0" algn="l">
              <a:lnSpc>
                <a:spcPct val="150000"/>
              </a:lnSpc>
              <a:spcBef>
                <a:spcPts val="0"/>
              </a:spcBef>
              <a:spcAft>
                <a:spcPts val="0"/>
              </a:spcAft>
              <a:buClr>
                <a:schemeClr val="dk1"/>
              </a:buClr>
              <a:buSzPct val="109677"/>
              <a:buNone/>
            </a:pPr>
            <a:r>
              <a:rPr b="1" lang="en-CA" sz="2552">
                <a:latin typeface="Montserrat"/>
                <a:ea typeface="Montserrat"/>
                <a:cs typeface="Montserrat"/>
                <a:sym typeface="Montserrat"/>
              </a:rPr>
              <a:t>Lifelong mentors:</a:t>
            </a:r>
            <a:endParaRPr b="1" sz="2552">
              <a:latin typeface="Montserrat"/>
              <a:ea typeface="Montserrat"/>
              <a:cs typeface="Montserrat"/>
              <a:sym typeface="Montserrat"/>
            </a:endParaRPr>
          </a:p>
          <a:p>
            <a:pPr indent="-336867" lvl="0" marL="457200" rtl="0" algn="l">
              <a:lnSpc>
                <a:spcPct val="150000"/>
              </a:lnSpc>
              <a:spcBef>
                <a:spcPts val="0"/>
              </a:spcBef>
              <a:spcAft>
                <a:spcPts val="0"/>
              </a:spcAft>
              <a:buSzPct val="100000"/>
              <a:buFont typeface="Montserrat"/>
              <a:buChar char="•"/>
            </a:pPr>
            <a:r>
              <a:rPr lang="en-CA" sz="2200">
                <a:latin typeface="Montserrat"/>
                <a:ea typeface="Montserrat"/>
                <a:cs typeface="Montserrat"/>
                <a:sym typeface="Montserrat"/>
              </a:rPr>
              <a:t>Siddharth</a:t>
            </a:r>
            <a:endParaRPr sz="2200">
              <a:latin typeface="Montserrat"/>
              <a:ea typeface="Montserrat"/>
              <a:cs typeface="Montserrat"/>
              <a:sym typeface="Montserrat"/>
            </a:endParaRPr>
          </a:p>
          <a:p>
            <a:pPr indent="-336867" lvl="0" marL="457200" rtl="0" algn="l">
              <a:lnSpc>
                <a:spcPct val="150000"/>
              </a:lnSpc>
              <a:spcBef>
                <a:spcPts val="0"/>
              </a:spcBef>
              <a:spcAft>
                <a:spcPts val="0"/>
              </a:spcAft>
              <a:buSzPct val="100000"/>
              <a:buFont typeface="Montserrat"/>
              <a:buChar char="•"/>
            </a:pPr>
            <a:r>
              <a:rPr lang="en-CA" sz="2200">
                <a:latin typeface="Montserrat"/>
                <a:ea typeface="Montserrat"/>
                <a:cs typeface="Montserrat"/>
                <a:sym typeface="Montserrat"/>
              </a:rPr>
              <a:t>Mehboob</a:t>
            </a:r>
            <a:endParaRPr sz="2200">
              <a:latin typeface="Montserrat"/>
              <a:ea typeface="Montserrat"/>
              <a:cs typeface="Montserrat"/>
              <a:sym typeface="Montserrat"/>
            </a:endParaRPr>
          </a:p>
          <a:p>
            <a:pPr indent="-336867" lvl="0" marL="457200" rtl="0" algn="l">
              <a:lnSpc>
                <a:spcPct val="150000"/>
              </a:lnSpc>
              <a:spcBef>
                <a:spcPts val="0"/>
              </a:spcBef>
              <a:spcAft>
                <a:spcPts val="0"/>
              </a:spcAft>
              <a:buSzPct val="100000"/>
              <a:buFont typeface="Montserrat"/>
              <a:buChar char="•"/>
            </a:pPr>
            <a:r>
              <a:rPr lang="en-CA" sz="2200">
                <a:latin typeface="Montserrat"/>
                <a:ea typeface="Montserrat"/>
                <a:cs typeface="Montserrat"/>
                <a:sym typeface="Montserrat"/>
              </a:rPr>
              <a:t>Atul</a:t>
            </a:r>
            <a:endParaRPr sz="2200">
              <a:latin typeface="Montserrat"/>
              <a:ea typeface="Montserrat"/>
              <a:cs typeface="Montserrat"/>
              <a:sym typeface="Montserrat"/>
            </a:endParaRPr>
          </a:p>
          <a:p>
            <a:pPr indent="-336867" lvl="0" marL="457200" rtl="0" algn="l">
              <a:lnSpc>
                <a:spcPct val="150000"/>
              </a:lnSpc>
              <a:spcBef>
                <a:spcPts val="0"/>
              </a:spcBef>
              <a:spcAft>
                <a:spcPts val="0"/>
              </a:spcAft>
              <a:buSzPct val="100000"/>
              <a:buFont typeface="Montserrat"/>
              <a:buChar char="•"/>
            </a:pPr>
            <a:r>
              <a:rPr lang="en-CA" sz="2200">
                <a:latin typeface="Montserrat"/>
                <a:ea typeface="Montserrat"/>
                <a:cs typeface="Montserrat"/>
                <a:sym typeface="Montserrat"/>
              </a:rPr>
              <a:t>Haraprasad</a:t>
            </a:r>
            <a:endParaRPr sz="2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ct val="50000"/>
              <a:buNone/>
            </a:pPr>
            <a:r>
              <a:t/>
            </a:r>
            <a:endParaRPr sz="2200">
              <a:latin typeface="Montserrat"/>
              <a:ea typeface="Montserrat"/>
              <a:cs typeface="Montserrat"/>
              <a:sym typeface="Montserrat"/>
            </a:endParaRPr>
          </a:p>
        </p:txBody>
      </p:sp>
      <p:sp>
        <p:nvSpPr>
          <p:cNvPr id="102" name="Google Shape;102;g2eefab7b498_0_6"/>
          <p:cNvSpPr txBox="1"/>
          <p:nvPr>
            <p:ph idx="1" type="body"/>
          </p:nvPr>
        </p:nvSpPr>
        <p:spPr>
          <a:xfrm>
            <a:off x="559700" y="1334375"/>
            <a:ext cx="5245200" cy="5165700"/>
          </a:xfrm>
          <a:prstGeom prst="rect">
            <a:avLst/>
          </a:prstGeom>
          <a:noFill/>
          <a:ln>
            <a:noFill/>
          </a:ln>
        </p:spPr>
        <p:txBody>
          <a:bodyPr anchorCtr="0" anchor="t" bIns="45700" lIns="91425" spcFirstLastPara="1" rIns="91425" wrap="square" tIns="45700">
            <a:normAutofit lnSpcReduction="20000"/>
          </a:bodyPr>
          <a:lstStyle/>
          <a:p>
            <a:pPr indent="-50800" lvl="0" marL="228600" rtl="0" algn="l">
              <a:lnSpc>
                <a:spcPct val="90000"/>
              </a:lnSpc>
              <a:spcBef>
                <a:spcPts val="0"/>
              </a:spcBef>
              <a:spcAft>
                <a:spcPts val="0"/>
              </a:spcAft>
              <a:buClr>
                <a:schemeClr val="dk1"/>
              </a:buClr>
              <a:buSzPts val="2800"/>
              <a:buNone/>
            </a:pPr>
            <a:r>
              <a:rPr b="1" lang="en-CA" sz="2150">
                <a:latin typeface="Montserrat"/>
                <a:ea typeface="Montserrat"/>
                <a:cs typeface="Montserrat"/>
                <a:sym typeface="Montserrat"/>
              </a:rPr>
              <a:t>How we worked together</a:t>
            </a:r>
            <a:br>
              <a:rPr b="1" lang="en-CA" sz="2150">
                <a:latin typeface="Montserrat"/>
                <a:ea typeface="Montserrat"/>
                <a:cs typeface="Montserrat"/>
                <a:sym typeface="Montserrat"/>
              </a:rPr>
            </a:br>
            <a:endParaRPr b="1" sz="215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CA" sz="1850">
                <a:latin typeface="Montserrat"/>
                <a:ea typeface="Montserrat"/>
                <a:cs typeface="Montserrat"/>
                <a:sym typeface="Montserrat"/>
              </a:rPr>
              <a:t>We had a sync up weekly on zoom and even shared code snippets.</a:t>
            </a:r>
            <a:br>
              <a:rPr lang="en-CA" sz="1850">
                <a:latin typeface="Montserrat"/>
                <a:ea typeface="Montserrat"/>
                <a:cs typeface="Montserrat"/>
                <a:sym typeface="Montserrat"/>
              </a:rPr>
            </a:br>
            <a:endParaRPr sz="1850">
              <a:latin typeface="Montserrat"/>
              <a:ea typeface="Montserrat"/>
              <a:cs typeface="Montserrat"/>
              <a:sym typeface="Montserrat"/>
            </a:endParaRPr>
          </a:p>
          <a:p>
            <a:pPr indent="-346075" lvl="0" marL="457200" rtl="0" algn="l">
              <a:lnSpc>
                <a:spcPct val="150000"/>
              </a:lnSpc>
              <a:spcBef>
                <a:spcPts val="0"/>
              </a:spcBef>
              <a:spcAft>
                <a:spcPts val="0"/>
              </a:spcAft>
              <a:buSzPts val="1850"/>
              <a:buFont typeface="Montserrat"/>
              <a:buChar char="•"/>
            </a:pPr>
            <a:r>
              <a:rPr lang="en-CA" sz="1850">
                <a:latin typeface="Montserrat"/>
                <a:ea typeface="Montserrat"/>
                <a:cs typeface="Montserrat"/>
                <a:sym typeface="Montserrat"/>
              </a:rPr>
              <a:t>I ask all my doubt and community at discord was really helpful. Even till today the community has been helpful. </a:t>
            </a:r>
            <a:br>
              <a:rPr lang="en-CA" sz="1850">
                <a:latin typeface="Montserrat"/>
                <a:ea typeface="Montserrat"/>
                <a:cs typeface="Montserrat"/>
                <a:sym typeface="Montserrat"/>
              </a:rPr>
            </a:br>
            <a:endParaRPr sz="1850">
              <a:latin typeface="Montserrat"/>
              <a:ea typeface="Montserrat"/>
              <a:cs typeface="Montserrat"/>
              <a:sym typeface="Montserrat"/>
            </a:endParaRPr>
          </a:p>
          <a:p>
            <a:pPr indent="-346075" lvl="0" marL="457200" rtl="0" algn="l">
              <a:lnSpc>
                <a:spcPct val="150000"/>
              </a:lnSpc>
              <a:spcBef>
                <a:spcPts val="0"/>
              </a:spcBef>
              <a:spcAft>
                <a:spcPts val="0"/>
              </a:spcAft>
              <a:buSzPts val="1850"/>
              <a:buFont typeface="Montserrat"/>
              <a:buChar char="•"/>
            </a:pPr>
            <a:r>
              <a:rPr lang="en-CA" sz="1850">
                <a:latin typeface="Montserrat"/>
                <a:ea typeface="Montserrat"/>
                <a:cs typeface="Montserrat"/>
                <a:sym typeface="Montserrat"/>
              </a:rPr>
              <a:t>They took away my fears that occured due to my lack of knowledge and</a:t>
            </a:r>
            <a:endParaRPr sz="1850">
              <a:latin typeface="Montserrat"/>
              <a:ea typeface="Montserrat"/>
              <a:cs typeface="Montserrat"/>
              <a:sym typeface="Montserrat"/>
            </a:endParaRPr>
          </a:p>
          <a:p>
            <a:pPr indent="0" lvl="0" marL="177800" rtl="0" algn="l">
              <a:lnSpc>
                <a:spcPct val="150000"/>
              </a:lnSpc>
              <a:spcBef>
                <a:spcPts val="0"/>
              </a:spcBef>
              <a:spcAft>
                <a:spcPts val="0"/>
              </a:spcAft>
              <a:buClr>
                <a:schemeClr val="dk1"/>
              </a:buClr>
              <a:buSzPts val="2800"/>
              <a:buNone/>
            </a:pPr>
            <a:r>
              <a:rPr lang="en-CA" sz="1850">
                <a:latin typeface="Montserrat"/>
                <a:ea typeface="Montserrat"/>
                <a:cs typeface="Montserrat"/>
                <a:sym typeface="Montserrat"/>
              </a:rPr>
              <a:t>	experience.</a:t>
            </a:r>
            <a:endParaRPr sz="1850">
              <a:latin typeface="Montserrat"/>
              <a:ea typeface="Montserrat"/>
              <a:cs typeface="Montserrat"/>
              <a:sym typeface="Montserrat"/>
            </a:endParaRPr>
          </a:p>
          <a:p>
            <a:pPr indent="-50800" lvl="0" marL="228600" rtl="0" algn="l">
              <a:lnSpc>
                <a:spcPct val="90000"/>
              </a:lnSpc>
              <a:spcBef>
                <a:spcPts val="0"/>
              </a:spcBef>
              <a:spcAft>
                <a:spcPts val="0"/>
              </a:spcAft>
              <a:buClr>
                <a:schemeClr val="dk1"/>
              </a:buClr>
              <a:buSzPts val="2800"/>
              <a:buNone/>
            </a:pPr>
            <a:r>
              <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f1daceaf49_0_21"/>
          <p:cNvSpPr txBox="1"/>
          <p:nvPr>
            <p:ph type="title"/>
          </p:nvPr>
        </p:nvSpPr>
        <p:spPr>
          <a:xfrm>
            <a:off x="161925" y="0"/>
            <a:ext cx="8343900" cy="1124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latin typeface="Montserrat"/>
                <a:ea typeface="Montserrat"/>
                <a:cs typeface="Montserrat"/>
                <a:sym typeface="Montserrat"/>
              </a:rPr>
              <a:t>$echo “outcome.md”</a:t>
            </a:r>
            <a:endParaRPr/>
          </a:p>
        </p:txBody>
      </p:sp>
      <p:sp>
        <p:nvSpPr>
          <p:cNvPr id="108" name="Google Shape;108;g2f1daceaf49_0_21"/>
          <p:cNvSpPr txBox="1"/>
          <p:nvPr>
            <p:ph idx="1" type="body"/>
          </p:nvPr>
        </p:nvSpPr>
        <p:spPr>
          <a:xfrm>
            <a:off x="838200" y="1476375"/>
            <a:ext cx="10515600" cy="51705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CA"/>
              <a:t>Linux Kernel development process.</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CA"/>
              <a:t>I got enough skills and experience to apply and get selected for GSoC 2023.</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CA"/>
              <a:t>After LKMP and GSoC, I got an offer from various companies.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CA"/>
              <a:t>Turn this passion/hobby into a full time career.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7fddda9396_0_31"/>
          <p:cNvSpPr txBox="1"/>
          <p:nvPr>
            <p:ph type="ctrTitle"/>
          </p:nvPr>
        </p:nvSpPr>
        <p:spPr>
          <a:xfrm>
            <a:off x="3118047" y="2481475"/>
            <a:ext cx="7536900" cy="238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CA" sz="7900">
                <a:latin typeface="Montserrat"/>
                <a:ea typeface="Montserrat"/>
                <a:cs typeface="Montserrat"/>
                <a:sym typeface="Montserrat"/>
              </a:rPr>
              <a:t>Thank you!</a:t>
            </a:r>
            <a:endParaRPr b="1" sz="7900">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6000"/>
              <a:buFont typeface="Play"/>
              <a:buNone/>
            </a:pPr>
            <a:r>
              <a:t/>
            </a:r>
            <a:endParaRPr>
              <a:latin typeface="Montserrat"/>
              <a:ea typeface="Montserrat"/>
              <a:cs typeface="Montserrat"/>
              <a:sym typeface="Montserrat"/>
            </a:endParaRPr>
          </a:p>
        </p:txBody>
      </p:sp>
      <p:sp>
        <p:nvSpPr>
          <p:cNvPr id="114" name="Google Shape;114;g27fddda9396_0_31"/>
          <p:cNvSpPr txBox="1"/>
          <p:nvPr>
            <p:ph idx="1" type="subTitle"/>
          </p:nvPr>
        </p:nvSpPr>
        <p:spPr>
          <a:xfrm>
            <a:off x="7479905" y="5202300"/>
            <a:ext cx="4712100" cy="165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CA">
                <a:latin typeface="Montserrat"/>
                <a:ea typeface="Montserrat"/>
                <a:cs typeface="Montserrat"/>
                <a:sym typeface="Montserrat"/>
              </a:rPr>
              <a:t>Anup Sharma</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CA">
                <a:latin typeface="Montserrat"/>
                <a:ea typeface="Montserrat"/>
                <a:cs typeface="Montserrat"/>
                <a:sym typeface="Montserrat"/>
              </a:rPr>
              <a:t>X: @AnupSha78798485</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2400"/>
              <a:buNone/>
            </a:pPr>
            <a:r>
              <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g2f1daceaf49_0_7"/>
          <p:cNvSpPr txBox="1"/>
          <p:nvPr>
            <p:ph type="ctrTitle"/>
          </p:nvPr>
        </p:nvSpPr>
        <p:spPr>
          <a:xfrm>
            <a:off x="1134184" y="2579260"/>
            <a:ext cx="10158000" cy="2387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CA">
                <a:latin typeface="Montserrat"/>
                <a:ea typeface="Montserrat"/>
                <a:cs typeface="Montserrat"/>
                <a:sym typeface="Montserrat"/>
              </a:rPr>
              <a:t>From Mentorship to Mastery: Navigating my way from Mentorship to Full-Time Kernel Developer</a:t>
            </a:r>
            <a:endParaRPr>
              <a:latin typeface="Montserrat"/>
              <a:ea typeface="Montserrat"/>
              <a:cs typeface="Montserrat"/>
              <a:sym typeface="Montserrat"/>
            </a:endParaRPr>
          </a:p>
          <a:p>
            <a:pPr indent="0" lvl="0" marL="0" rtl="0" algn="l">
              <a:lnSpc>
                <a:spcPct val="90000"/>
              </a:lnSpc>
              <a:spcBef>
                <a:spcPts val="0"/>
              </a:spcBef>
              <a:spcAft>
                <a:spcPts val="0"/>
              </a:spcAft>
              <a:buClr>
                <a:schemeClr val="lt1"/>
              </a:buClr>
              <a:buSzPct val="100000"/>
              <a:buFont typeface="Play"/>
              <a:buNone/>
            </a:pPr>
            <a:r>
              <a:t/>
            </a:r>
            <a:endParaRPr>
              <a:latin typeface="Montserrat"/>
              <a:ea typeface="Montserrat"/>
              <a:cs typeface="Montserrat"/>
              <a:sym typeface="Montserrat"/>
            </a:endParaRPr>
          </a:p>
        </p:txBody>
      </p:sp>
      <p:sp>
        <p:nvSpPr>
          <p:cNvPr id="40" name="Google Shape;40;g2f1daceaf49_0_7"/>
          <p:cNvSpPr txBox="1"/>
          <p:nvPr>
            <p:ph idx="1" type="subTitle"/>
          </p:nvPr>
        </p:nvSpPr>
        <p:spPr>
          <a:xfrm>
            <a:off x="1134184" y="5114610"/>
            <a:ext cx="10158000" cy="165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CA">
                <a:latin typeface="Montserrat"/>
                <a:ea typeface="Montserrat"/>
                <a:cs typeface="Montserrat"/>
                <a:sym typeface="Montserrat"/>
              </a:rPr>
              <a:t>Anup Sharma</a:t>
            </a:r>
            <a:endParaRPr>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2400"/>
              <a:buNone/>
            </a:pPr>
            <a:r>
              <a:rPr lang="en-CA">
                <a:latin typeface="Montserrat"/>
                <a:ea typeface="Montserrat"/>
                <a:cs typeface="Montserrat"/>
                <a:sym typeface="Montserrat"/>
              </a:rPr>
              <a:t>Open Source Developer</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3"/>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CA">
                <a:latin typeface="Montserrat"/>
                <a:ea typeface="Montserrat"/>
                <a:cs typeface="Montserrat"/>
                <a:sym typeface="Montserrat"/>
              </a:rPr>
              <a:t>/?whoami</a:t>
            </a:r>
            <a:endParaRPr>
              <a:latin typeface="Montserrat"/>
              <a:ea typeface="Montserrat"/>
              <a:cs typeface="Montserrat"/>
              <a:sym typeface="Montserrat"/>
            </a:endParaRPr>
          </a:p>
        </p:txBody>
      </p:sp>
      <p:grpSp>
        <p:nvGrpSpPr>
          <p:cNvPr id="46" name="Google Shape;46;p3"/>
          <p:cNvGrpSpPr/>
          <p:nvPr/>
        </p:nvGrpSpPr>
        <p:grpSpPr>
          <a:xfrm>
            <a:off x="619100" y="1669125"/>
            <a:ext cx="11672169" cy="5033399"/>
            <a:chOff x="516069" y="707827"/>
            <a:chExt cx="8181236" cy="2689500"/>
          </a:xfrm>
        </p:grpSpPr>
        <p:sp>
          <p:nvSpPr>
            <p:cNvPr id="47" name="Google Shape;47;p3"/>
            <p:cNvSpPr txBox="1"/>
            <p:nvPr/>
          </p:nvSpPr>
          <p:spPr>
            <a:xfrm>
              <a:off x="516069" y="707827"/>
              <a:ext cx="5181300" cy="268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“Deeply</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Passionate about </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the fusion of</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hardware and</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low-level programming,</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where every bit and</a:t>
              </a:r>
              <a:endParaRPr b="1" sz="45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n-CA" sz="4500">
                  <a:solidFill>
                    <a:schemeClr val="dk1"/>
                  </a:solidFill>
                  <a:latin typeface="Montserrat"/>
                  <a:ea typeface="Montserrat"/>
                  <a:cs typeface="Montserrat"/>
                  <a:sym typeface="Montserrat"/>
                </a:rPr>
                <a:t>instruction counts.”</a:t>
              </a:r>
              <a:endParaRPr b="1" sz="4500">
                <a:latin typeface="Montserrat"/>
                <a:ea typeface="Montserrat"/>
                <a:cs typeface="Montserrat"/>
                <a:sym typeface="Montserrat"/>
              </a:endParaRPr>
            </a:p>
          </p:txBody>
        </p:sp>
        <p:sp>
          <p:nvSpPr>
            <p:cNvPr id="48" name="Google Shape;48;p3"/>
            <p:cNvSpPr txBox="1"/>
            <p:nvPr/>
          </p:nvSpPr>
          <p:spPr>
            <a:xfrm>
              <a:off x="5697305" y="2783835"/>
              <a:ext cx="3000000" cy="61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solidFill>
                    <a:srgbClr val="000000"/>
                  </a:solidFill>
                  <a:latin typeface="Montserrat"/>
                  <a:ea typeface="Montserrat"/>
                  <a:cs typeface="Montserrat"/>
                  <a:sym typeface="Montserrat"/>
                </a:rPr>
                <a:t>Hi I am Anup 👋</a:t>
              </a:r>
              <a:endParaRPr>
                <a:solidFill>
                  <a:srgbClr val="000000"/>
                </a:solidFill>
                <a:latin typeface="Montserrat"/>
                <a:ea typeface="Montserrat"/>
                <a:cs typeface="Montserrat"/>
                <a:sym typeface="Montserrat"/>
              </a:endParaRPr>
            </a:p>
            <a:p>
              <a:pPr indent="457200" lvl="0" marL="457200" rtl="0" algn="just">
                <a:lnSpc>
                  <a:spcPct val="115000"/>
                </a:lnSpc>
                <a:spcBef>
                  <a:spcPts val="1000"/>
                </a:spcBef>
                <a:spcAft>
                  <a:spcPts val="0"/>
                </a:spcAft>
                <a:buNone/>
              </a:pPr>
              <a:r>
                <a:rPr b="1" lang="en-CA" sz="1300">
                  <a:solidFill>
                    <a:srgbClr val="151515"/>
                  </a:solidFill>
                  <a:highlight>
                    <a:schemeClr val="lt1"/>
                  </a:highlight>
                  <a:latin typeface="Montserrat"/>
                  <a:ea typeface="Montserrat"/>
                  <a:cs typeface="Montserrat"/>
                  <a:sym typeface="Montserrat"/>
                </a:rPr>
                <a:t>         </a:t>
              </a:r>
              <a:r>
                <a:rPr lang="en-CA">
                  <a:solidFill>
                    <a:srgbClr val="151515"/>
                  </a:solidFill>
                  <a:highlight>
                    <a:schemeClr val="lt1"/>
                  </a:highlight>
                  <a:latin typeface="Montserrat"/>
                  <a:ea typeface="Montserrat"/>
                  <a:cs typeface="Montserrat"/>
                  <a:sym typeface="Montserrat"/>
                </a:rPr>
                <a:t>@anup-sharma1</a:t>
              </a:r>
              <a:endParaRPr>
                <a:solidFill>
                  <a:srgbClr val="151515"/>
                </a:solidFill>
                <a:highlight>
                  <a:schemeClr val="lt1"/>
                </a:highlight>
                <a:latin typeface="Montserrat"/>
                <a:ea typeface="Montserrat"/>
                <a:cs typeface="Montserrat"/>
                <a:sym typeface="Montserrat"/>
              </a:endParaRPr>
            </a:p>
            <a:p>
              <a:pPr indent="457200" lvl="0" marL="457200" rtl="0" algn="just">
                <a:lnSpc>
                  <a:spcPct val="115000"/>
                </a:lnSpc>
                <a:spcBef>
                  <a:spcPts val="1200"/>
                </a:spcBef>
                <a:spcAft>
                  <a:spcPts val="1200"/>
                </a:spcAft>
                <a:buClr>
                  <a:schemeClr val="dk1"/>
                </a:buClr>
                <a:buSzPts val="1100"/>
                <a:buFont typeface="Arial"/>
                <a:buNone/>
              </a:pPr>
              <a:r>
                <a:rPr lang="en-CA">
                  <a:solidFill>
                    <a:srgbClr val="151515"/>
                  </a:solidFill>
                  <a:highlight>
                    <a:schemeClr val="lt1"/>
                  </a:highlight>
                  <a:latin typeface="Montserrat"/>
                  <a:ea typeface="Montserrat"/>
                  <a:cs typeface="Montserrat"/>
                  <a:sym typeface="Montserrat"/>
                </a:rPr>
                <a:t>     </a:t>
              </a:r>
              <a:endParaRPr sz="1500">
                <a:latin typeface="Montserrat"/>
                <a:ea typeface="Montserrat"/>
                <a:cs typeface="Montserrat"/>
                <a:sym typeface="Montserrat"/>
              </a:endParaRPr>
            </a:p>
          </p:txBody>
        </p:sp>
      </p:grpSp>
      <p:pic>
        <p:nvPicPr>
          <p:cNvPr id="49" name="Google Shape;49;p3"/>
          <p:cNvPicPr preferRelativeResize="0"/>
          <p:nvPr/>
        </p:nvPicPr>
        <p:blipFill>
          <a:blip r:embed="rId3">
            <a:alphaModFix/>
          </a:blip>
          <a:stretch>
            <a:fillRect/>
          </a:stretch>
        </p:blipFill>
        <p:spPr>
          <a:xfrm>
            <a:off x="8634350" y="2415874"/>
            <a:ext cx="3033751" cy="3033751"/>
          </a:xfrm>
          <a:prstGeom prst="rect">
            <a:avLst/>
          </a:prstGeom>
          <a:noFill/>
          <a:ln>
            <a:noFill/>
          </a:ln>
        </p:spPr>
      </p:pic>
      <p:pic>
        <p:nvPicPr>
          <p:cNvPr id="50" name="Google Shape;50;p3" title="File:LinkedIn logo initials.png - Wikipedia"/>
          <p:cNvPicPr preferRelativeResize="0"/>
          <p:nvPr/>
        </p:nvPicPr>
        <p:blipFill>
          <a:blip r:embed="rId4">
            <a:alphaModFix/>
          </a:blip>
          <a:stretch>
            <a:fillRect/>
          </a:stretch>
        </p:blipFill>
        <p:spPr>
          <a:xfrm>
            <a:off x="10913950" y="6014000"/>
            <a:ext cx="156674" cy="156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g2eeed36625b_0_7"/>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CA"/>
              <a:t>$cat ~/.bash_history</a:t>
            </a:r>
            <a:endParaRPr>
              <a:latin typeface="Montserrat"/>
              <a:ea typeface="Montserrat"/>
              <a:cs typeface="Montserrat"/>
              <a:sym typeface="Montserrat"/>
            </a:endParaRPr>
          </a:p>
        </p:txBody>
      </p:sp>
      <p:pic>
        <p:nvPicPr>
          <p:cNvPr id="56" name="Google Shape;56;g2eeed36625b_0_7"/>
          <p:cNvPicPr preferRelativeResize="0"/>
          <p:nvPr/>
        </p:nvPicPr>
        <p:blipFill>
          <a:blip r:embed="rId3">
            <a:alphaModFix/>
          </a:blip>
          <a:stretch>
            <a:fillRect/>
          </a:stretch>
        </p:blipFill>
        <p:spPr>
          <a:xfrm>
            <a:off x="8227624" y="1243175"/>
            <a:ext cx="3815126" cy="2861350"/>
          </a:xfrm>
          <a:prstGeom prst="rect">
            <a:avLst/>
          </a:prstGeom>
          <a:noFill/>
          <a:ln>
            <a:noFill/>
          </a:ln>
          <a:effectLst>
            <a:outerShdw blurRad="57150" rotWithShape="0" algn="bl" dir="5400000" dist="19050">
              <a:srgbClr val="000000">
                <a:alpha val="50000"/>
              </a:srgbClr>
            </a:outerShdw>
          </a:effectLst>
        </p:spPr>
      </p:pic>
      <p:pic>
        <p:nvPicPr>
          <p:cNvPr id="57" name="Google Shape;57;g2eeed36625b_0_7"/>
          <p:cNvPicPr preferRelativeResize="0"/>
          <p:nvPr/>
        </p:nvPicPr>
        <p:blipFill rotWithShape="1">
          <a:blip r:embed="rId4">
            <a:alphaModFix/>
          </a:blip>
          <a:srcRect b="0" l="0" r="11894" t="38654"/>
          <a:stretch/>
        </p:blipFill>
        <p:spPr>
          <a:xfrm>
            <a:off x="4240149" y="1243163"/>
            <a:ext cx="3815126" cy="2861351"/>
          </a:xfrm>
          <a:prstGeom prst="rect">
            <a:avLst/>
          </a:prstGeom>
          <a:noFill/>
          <a:ln>
            <a:noFill/>
          </a:ln>
        </p:spPr>
      </p:pic>
      <p:pic>
        <p:nvPicPr>
          <p:cNvPr id="58" name="Google Shape;58;g2eeed36625b_0_7"/>
          <p:cNvPicPr preferRelativeResize="0"/>
          <p:nvPr/>
        </p:nvPicPr>
        <p:blipFill>
          <a:blip r:embed="rId5">
            <a:alphaModFix/>
          </a:blip>
          <a:stretch>
            <a:fillRect/>
          </a:stretch>
        </p:blipFill>
        <p:spPr>
          <a:xfrm>
            <a:off x="176475" y="1243163"/>
            <a:ext cx="3815127" cy="2861349"/>
          </a:xfrm>
          <a:prstGeom prst="rect">
            <a:avLst/>
          </a:prstGeom>
          <a:noFill/>
          <a:ln>
            <a:noFill/>
          </a:ln>
        </p:spPr>
      </p:pic>
      <p:pic>
        <p:nvPicPr>
          <p:cNvPr id="59" name="Google Shape;59;g2eeed36625b_0_7"/>
          <p:cNvPicPr preferRelativeResize="0"/>
          <p:nvPr/>
        </p:nvPicPr>
        <p:blipFill>
          <a:blip r:embed="rId6">
            <a:alphaModFix/>
          </a:blip>
          <a:stretch>
            <a:fillRect/>
          </a:stretch>
        </p:blipFill>
        <p:spPr>
          <a:xfrm>
            <a:off x="176475" y="4223575"/>
            <a:ext cx="3815127" cy="2568227"/>
          </a:xfrm>
          <a:prstGeom prst="rect">
            <a:avLst/>
          </a:prstGeom>
          <a:noFill/>
          <a:ln>
            <a:noFill/>
          </a:ln>
        </p:spPr>
      </p:pic>
      <p:pic>
        <p:nvPicPr>
          <p:cNvPr id="60" name="Google Shape;60;g2eeed36625b_0_7"/>
          <p:cNvPicPr preferRelativeResize="0"/>
          <p:nvPr/>
        </p:nvPicPr>
        <p:blipFill>
          <a:blip r:embed="rId7">
            <a:alphaModFix/>
          </a:blip>
          <a:stretch>
            <a:fillRect/>
          </a:stretch>
        </p:blipFill>
        <p:spPr>
          <a:xfrm>
            <a:off x="4156450" y="4216938"/>
            <a:ext cx="3923325" cy="2641061"/>
          </a:xfrm>
          <a:prstGeom prst="rect">
            <a:avLst/>
          </a:prstGeom>
          <a:noFill/>
          <a:ln>
            <a:noFill/>
          </a:ln>
        </p:spPr>
      </p:pic>
      <p:pic>
        <p:nvPicPr>
          <p:cNvPr id="61" name="Google Shape;61;g2eeed36625b_0_7"/>
          <p:cNvPicPr preferRelativeResize="0"/>
          <p:nvPr/>
        </p:nvPicPr>
        <p:blipFill rotWithShape="1">
          <a:blip r:embed="rId8">
            <a:alphaModFix/>
          </a:blip>
          <a:srcRect b="18227" l="26459" r="0" t="0"/>
          <a:stretch/>
        </p:blipFill>
        <p:spPr>
          <a:xfrm>
            <a:off x="8227625" y="4289775"/>
            <a:ext cx="3815124" cy="256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2f1daceaf49_0_12"/>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CA"/>
              <a:t>$cat ~/.bash_history</a:t>
            </a:r>
            <a:endParaRPr>
              <a:latin typeface="Montserrat"/>
              <a:ea typeface="Montserrat"/>
              <a:cs typeface="Montserrat"/>
              <a:sym typeface="Montserrat"/>
            </a:endParaRPr>
          </a:p>
        </p:txBody>
      </p:sp>
      <p:sp>
        <p:nvSpPr>
          <p:cNvPr id="67" name="Google Shape;67;g2f1daceaf49_0_12"/>
          <p:cNvSpPr txBox="1"/>
          <p:nvPr>
            <p:ph idx="1" type="body"/>
          </p:nvPr>
        </p:nvSpPr>
        <p:spPr>
          <a:xfrm>
            <a:off x="838200" y="1476375"/>
            <a:ext cx="5245200" cy="5165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latin typeface="Montserrat"/>
              <a:ea typeface="Montserrat"/>
              <a:cs typeface="Montserrat"/>
              <a:sym typeface="Montserrat"/>
            </a:endParaRPr>
          </a:p>
        </p:txBody>
      </p:sp>
      <p:pic>
        <p:nvPicPr>
          <p:cNvPr id="68" name="Google Shape;68;g2f1daceaf49_0_12"/>
          <p:cNvPicPr preferRelativeResize="0"/>
          <p:nvPr/>
        </p:nvPicPr>
        <p:blipFill>
          <a:blip r:embed="rId3">
            <a:alphaModFix/>
          </a:blip>
          <a:stretch>
            <a:fillRect/>
          </a:stretch>
        </p:blipFill>
        <p:spPr>
          <a:xfrm>
            <a:off x="16525" y="1124100"/>
            <a:ext cx="12192000" cy="6858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27fddda9396_0_2"/>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Play"/>
              <a:buNone/>
            </a:pPr>
            <a:r>
              <a:rPr lang="en-CA">
                <a:latin typeface="Montserrat"/>
                <a:ea typeface="Montserrat"/>
                <a:cs typeface="Montserrat"/>
                <a:sym typeface="Montserrat"/>
              </a:rPr>
              <a:t>$</a:t>
            </a:r>
            <a:r>
              <a:rPr lang="en-CA">
                <a:latin typeface="Montserrat"/>
                <a:ea typeface="Montserrat"/>
                <a:cs typeface="Montserrat"/>
                <a:sym typeface="Montserrat"/>
              </a:rPr>
              <a:t>:q!</a:t>
            </a:r>
            <a:endParaRPr>
              <a:latin typeface="Montserrat"/>
              <a:ea typeface="Montserrat"/>
              <a:cs typeface="Montserrat"/>
              <a:sym typeface="Montserrat"/>
            </a:endParaRPr>
          </a:p>
        </p:txBody>
      </p:sp>
      <p:pic>
        <p:nvPicPr>
          <p:cNvPr id="74" name="Google Shape;74;g27fddda9396_0_2"/>
          <p:cNvPicPr preferRelativeResize="0"/>
          <p:nvPr/>
        </p:nvPicPr>
        <p:blipFill>
          <a:blip r:embed="rId3">
            <a:alphaModFix/>
          </a:blip>
          <a:stretch>
            <a:fillRect/>
          </a:stretch>
        </p:blipFill>
        <p:spPr>
          <a:xfrm>
            <a:off x="0" y="1124100"/>
            <a:ext cx="12252625" cy="6857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f1daceaf49_0_35"/>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CA">
                <a:latin typeface="Montserrat"/>
                <a:ea typeface="Montserrat"/>
                <a:cs typeface="Montserrat"/>
                <a:sym typeface="Montserrat"/>
              </a:rPr>
              <a:t>$echo “challenges.md”</a:t>
            </a:r>
            <a:endParaRPr>
              <a:latin typeface="Montserrat"/>
              <a:ea typeface="Montserrat"/>
              <a:cs typeface="Montserrat"/>
              <a:sym typeface="Montserrat"/>
            </a:endParaRPr>
          </a:p>
        </p:txBody>
      </p:sp>
      <p:sp>
        <p:nvSpPr>
          <p:cNvPr id="80" name="Google Shape;80;g2f1daceaf49_0_35"/>
          <p:cNvSpPr txBox="1"/>
          <p:nvPr>
            <p:ph idx="1" type="body"/>
          </p:nvPr>
        </p:nvSpPr>
        <p:spPr>
          <a:xfrm>
            <a:off x="838200" y="1476375"/>
            <a:ext cx="10515600" cy="51705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Font typeface="Montserrat"/>
              <a:buChar char="•"/>
            </a:pPr>
            <a:r>
              <a:rPr lang="en-CA">
                <a:latin typeface="Montserrat"/>
                <a:ea typeface="Montserrat"/>
                <a:cs typeface="Montserrat"/>
                <a:sym typeface="Montserrat"/>
              </a:rPr>
              <a:t>First time contributing to open source.</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CA">
                <a:latin typeface="Montserrat"/>
                <a:ea typeface="Montserrat"/>
                <a:cs typeface="Montserrat"/>
                <a:sym typeface="Montserrat"/>
              </a:rPr>
              <a:t>I felt that I will not be able to complete the project.</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CA">
                <a:latin typeface="Montserrat"/>
                <a:ea typeface="Montserrat"/>
                <a:cs typeface="Montserrat"/>
                <a:sym typeface="Montserrat"/>
              </a:rPr>
              <a:t>The project and the workflow was completely new to me and I got scared.</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CA">
                <a:latin typeface="Montserrat"/>
                <a:ea typeface="Montserrat"/>
                <a:cs typeface="Montserrat"/>
                <a:sym typeface="Montserrat"/>
              </a:rPr>
              <a:t>Often hear from the community, Linux Kernel contribution can be very tough with the high bar.</a:t>
            </a:r>
            <a:endParaRPr>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2800"/>
              <a:buNone/>
            </a:pPr>
            <a:r>
              <a:t/>
            </a:r>
            <a:endParaRPr>
              <a:latin typeface="Montserrat"/>
              <a:ea typeface="Montserrat"/>
              <a:cs typeface="Montserrat"/>
              <a:sym typeface="Montserrat"/>
            </a:endParaRPr>
          </a:p>
          <a:p>
            <a:pPr indent="-342900" lvl="0" marL="457200" rtl="0" algn="l">
              <a:lnSpc>
                <a:spcPct val="90000"/>
              </a:lnSpc>
              <a:spcBef>
                <a:spcPts val="0"/>
              </a:spcBef>
              <a:spcAft>
                <a:spcPts val="0"/>
              </a:spcAft>
              <a:buSzPts val="1800"/>
              <a:buFont typeface="Montserrat"/>
              <a:buChar char="•"/>
            </a:pPr>
            <a:r>
              <a:rPr lang="en-CA">
                <a:latin typeface="Montserrat"/>
                <a:ea typeface="Montserrat"/>
                <a:cs typeface="Montserrat"/>
                <a:sym typeface="Montserrat"/>
              </a:rPr>
              <a:t>Understanding the repo and finding the repo</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eeed36625b_0_2"/>
          <p:cNvSpPr txBox="1"/>
          <p:nvPr>
            <p:ph type="title"/>
          </p:nvPr>
        </p:nvSpPr>
        <p:spPr>
          <a:xfrm>
            <a:off x="161925" y="0"/>
            <a:ext cx="8343900" cy="112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CA">
                <a:latin typeface="Montserrat"/>
                <a:ea typeface="Montserrat"/>
                <a:cs typeface="Montserrat"/>
                <a:sym typeface="Montserrat"/>
              </a:rPr>
              <a:t>$echo “learnings.md”</a:t>
            </a:r>
            <a:endParaRPr>
              <a:latin typeface="Montserrat"/>
              <a:ea typeface="Montserrat"/>
              <a:cs typeface="Montserrat"/>
              <a:sym typeface="Montserrat"/>
            </a:endParaRPr>
          </a:p>
        </p:txBody>
      </p:sp>
      <p:sp>
        <p:nvSpPr>
          <p:cNvPr id="86" name="Google Shape;86;g2eeed36625b_0_2"/>
          <p:cNvSpPr txBox="1"/>
          <p:nvPr>
            <p:ph idx="1" type="body"/>
          </p:nvPr>
        </p:nvSpPr>
        <p:spPr>
          <a:xfrm>
            <a:off x="838200" y="1476375"/>
            <a:ext cx="10515600" cy="5170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CA">
                <a:latin typeface="Montserrat"/>
                <a:ea typeface="Montserrat"/>
                <a:cs typeface="Montserrat"/>
                <a:sym typeface="Montserrat"/>
              </a:rPr>
              <a:t>A device tree is a tree data structure and language for describing hardware.</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50800" lvl="0" marL="22860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50800" lvl="0" marL="228600" rtl="0" algn="l">
              <a:lnSpc>
                <a:spcPct val="90000"/>
              </a:lnSpc>
              <a:spcBef>
                <a:spcPts val="0"/>
              </a:spcBef>
              <a:spcAft>
                <a:spcPts val="0"/>
              </a:spcAft>
              <a:buClr>
                <a:schemeClr val="dk1"/>
              </a:buClr>
              <a:buSzPts val="2800"/>
              <a:buNone/>
            </a:pPr>
            <a:r>
              <a:t/>
            </a:r>
            <a:endParaRPr>
              <a:latin typeface="Montserrat"/>
              <a:ea typeface="Montserrat"/>
              <a:cs typeface="Montserrat"/>
              <a:sym typeface="Montserrat"/>
            </a:endParaRPr>
          </a:p>
        </p:txBody>
      </p:sp>
      <p:pic>
        <p:nvPicPr>
          <p:cNvPr id="87" name="Google Shape;87;g2eeed36625b_0_2"/>
          <p:cNvPicPr preferRelativeResize="0"/>
          <p:nvPr/>
        </p:nvPicPr>
        <p:blipFill>
          <a:blip r:embed="rId4">
            <a:alphaModFix/>
          </a:blip>
          <a:stretch>
            <a:fillRect/>
          </a:stretch>
        </p:blipFill>
        <p:spPr>
          <a:xfrm>
            <a:off x="6322848" y="2395450"/>
            <a:ext cx="5655251" cy="4251426"/>
          </a:xfrm>
          <a:prstGeom prst="rect">
            <a:avLst/>
          </a:prstGeom>
          <a:noFill/>
          <a:ln>
            <a:noFill/>
          </a:ln>
        </p:spPr>
      </p:pic>
      <p:pic>
        <p:nvPicPr>
          <p:cNvPr id="88" name="Google Shape;88;g2eeed36625b_0_2"/>
          <p:cNvPicPr preferRelativeResize="0"/>
          <p:nvPr/>
        </p:nvPicPr>
        <p:blipFill>
          <a:blip r:embed="rId5">
            <a:alphaModFix/>
          </a:blip>
          <a:stretch>
            <a:fillRect/>
          </a:stretch>
        </p:blipFill>
        <p:spPr>
          <a:xfrm>
            <a:off x="708200" y="2562875"/>
            <a:ext cx="5520250" cy="417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f1daceaf49_0_0"/>
          <p:cNvSpPr txBox="1"/>
          <p:nvPr>
            <p:ph type="title"/>
          </p:nvPr>
        </p:nvSpPr>
        <p:spPr>
          <a:xfrm>
            <a:off x="161925" y="0"/>
            <a:ext cx="8343900" cy="1124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4" name="Google Shape;94;g2f1daceaf49_0_0"/>
          <p:cNvSpPr txBox="1"/>
          <p:nvPr>
            <p:ph idx="1" type="body"/>
          </p:nvPr>
        </p:nvSpPr>
        <p:spPr>
          <a:xfrm>
            <a:off x="838200" y="1476375"/>
            <a:ext cx="10515600" cy="517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5" name="Google Shape;95;g2f1daceaf49_0_0"/>
          <p:cNvPicPr preferRelativeResize="0"/>
          <p:nvPr/>
        </p:nvPicPr>
        <p:blipFill>
          <a:blip r:embed="rId3">
            <a:alphaModFix/>
          </a:blip>
          <a:stretch>
            <a:fillRect/>
          </a:stretch>
        </p:blipFill>
        <p:spPr>
          <a:xfrm>
            <a:off x="2563450" y="1476375"/>
            <a:ext cx="6993436" cy="499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2024-04-16T13:17:35Z</dcterms:created>
  <dc:creator>Craig Ross</dc:creator>
</cp:coreProperties>
</file>